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6" r:id="rId4"/>
    <p:sldId id="284" r:id="rId5"/>
    <p:sldId id="285" r:id="rId6"/>
    <p:sldId id="286" r:id="rId7"/>
    <p:sldId id="288" r:id="rId8"/>
    <p:sldId id="287" r:id="rId9"/>
    <p:sldId id="275" r:id="rId10"/>
    <p:sldId id="278" r:id="rId11"/>
    <p:sldId id="279" r:id="rId12"/>
    <p:sldId id="280" r:id="rId13"/>
    <p:sldId id="281" r:id="rId14"/>
    <p:sldId id="282" r:id="rId15"/>
    <p:sldId id="26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84"/>
    <a:srgbClr val="F26671"/>
    <a:srgbClr val="FFCA08"/>
    <a:srgbClr val="F89752"/>
    <a:srgbClr val="B1D34B"/>
    <a:srgbClr val="C2D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FB35040-9147-4D0E-9631-3BFCB7F64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117F7756-A500-4CC8-A064-1BF5C5E77E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Título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6C1BCB89-F4BE-EB49-B1D1-090B47E25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8EE4615-1CF5-4739-AEF3-FCAE1CAE2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xmlns="" id="{BD92BC29-7865-4F18-A9A7-5FF4476C26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72" y="2934392"/>
            <a:ext cx="7115119" cy="19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/>
            </a:lvl1pPr>
          </a:lstStyle>
          <a:p>
            <a:pPr lvl="0"/>
            <a:r>
              <a:rPr lang="pt-BR" dirty="0"/>
              <a:t>Obrigado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CF6331B9-8E66-044F-8E26-ED0E33BAD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8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C598535-F062-424D-99F1-F776F015C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xmlns="" id="{64CDDB44-061D-452A-9B57-14B2F727B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5B52F2C8-9EEE-461C-A350-8F93F973B0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8C3B4AAB-6379-FF45-AAE3-21D074AD3F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591D1AB-E753-49C4-A6CA-EB2423E70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5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40E71ABF-E14E-4ED4-B567-F9C57964B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B1D34B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D1E8372E-20E9-420F-BA29-1421B582C2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6918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84F9887-990C-4E58-BD2F-DA6BCCCE8B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C8EB5C38-8825-4068-8D05-074FC901D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36B68F1B-AC6C-4A38-9A1C-08C33CCD9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D4E3E688-E144-344C-AE87-CE1218485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51555E7-9D47-4D3D-B243-7A9EB277B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xmlns="" id="{AA724C50-6CCE-438F-9313-5A9272A71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89752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xmlns="" id="{32F6022D-4EB0-473B-9D9B-FB8B941F5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E864CC17-B45C-5743-B850-72683284B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86182EB-9995-43D4-ABE7-F149ACE52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xmlns="" id="{C38CAEC3-0100-45BB-8968-A4E76800AA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xmlns="" id="{40A710A0-04A6-4AC8-BEAA-2D4606B7C0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06F65AA8-405A-AC40-84AB-CDB31DE0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4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0AFB5E1-4C38-4B41-8262-C86BB775D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226503"/>
            <a:ext cx="12186584" cy="6858000"/>
          </a:xfrm>
          <a:prstGeom prst="rect">
            <a:avLst/>
          </a:prstGeom>
        </p:spPr>
      </p:pic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xmlns="" id="{32577898-EFA1-486C-93EB-76C4068A7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FCA08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xmlns="" id="{65436FB9-A686-45F1-9DE1-2DE9866839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ECFA46C1-F044-644D-BF20-208184EB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5B83873-6423-4312-B0FA-BE4B886E3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48AC371C-2C98-4416-A288-BDF71D5E02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0313" y="2934393"/>
            <a:ext cx="6974378" cy="773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01C158E9-BD11-4F2C-94A6-528033BF12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4063" y="3957638"/>
            <a:ext cx="70231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2EB224C0-367C-5140-8189-48DCD2D83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68" y="5406441"/>
            <a:ext cx="1135076" cy="5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385DA93-2DFD-49A4-B48A-DD3D8635A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5494ED1F-290E-423B-BB7B-72CD7476E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846" y="623769"/>
            <a:ext cx="9559925" cy="1047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i="1">
                <a:solidFill>
                  <a:srgbClr val="F26671"/>
                </a:solidFill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xmlns="" id="{B36830E9-77F1-4936-8E0E-A8E4DD208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911350"/>
            <a:ext cx="11306175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pt-BR" dirty="0"/>
              <a:t>Texto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9FC74EB9-9BB0-6145-A3FA-94D29883E8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87229"/>
            <a:ext cx="728677" cy="3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8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519" y="2181902"/>
            <a:ext cx="7115119" cy="1260059"/>
          </a:xfrm>
        </p:spPr>
        <p:txBody>
          <a:bodyPr/>
          <a:lstStyle/>
          <a:p>
            <a:pPr algn="ctr"/>
            <a:r>
              <a:rPr lang="pt-BR" i="0" dirty="0" smtClean="0">
                <a:solidFill>
                  <a:srgbClr val="7C7C84"/>
                </a:solidFill>
              </a:rPr>
              <a:t>MANUAL </a:t>
            </a:r>
            <a:r>
              <a:rPr lang="pt-BR" i="0" dirty="0">
                <a:solidFill>
                  <a:srgbClr val="7C7C84"/>
                </a:solidFill>
              </a:rPr>
              <a:t>DE PRODUÇÃO ONLINE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 txBox="1">
            <a:spLocks/>
          </p:cNvSpPr>
          <p:nvPr/>
        </p:nvSpPr>
        <p:spPr>
          <a:xfrm>
            <a:off x="4498519" y="3571334"/>
            <a:ext cx="7115119" cy="1923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0" i="0" dirty="0">
                <a:solidFill>
                  <a:srgbClr val="7C7C84"/>
                </a:solidFill>
              </a:rPr>
              <a:t>Faturamento de Guias de Honorários Individuais</a:t>
            </a:r>
          </a:p>
          <a:p>
            <a:pPr algn="ctr"/>
            <a:r>
              <a:rPr lang="pt-BR" sz="2000" b="0" i="0" dirty="0">
                <a:solidFill>
                  <a:srgbClr val="7C7C84"/>
                </a:solidFill>
              </a:rPr>
              <a:t>A Unimed-Rio implementou em seu sistema de Produção Online, no módulo Faturamento, o envio eletrônico das Guias de Honorários Individuais (GHI), bem como a inclusão de valores para os procedimentos cirúrgicos e equipe médica </a:t>
            </a:r>
            <a:r>
              <a:rPr lang="pt-BR" sz="2000" b="0" i="0" dirty="0" smtClean="0">
                <a:solidFill>
                  <a:srgbClr val="7C7C84"/>
                </a:solidFill>
              </a:rPr>
              <a:t>(cooperado</a:t>
            </a:r>
            <a:r>
              <a:rPr lang="pt-BR" sz="2000" b="0" i="0" dirty="0">
                <a:solidFill>
                  <a:srgbClr val="7C7C84"/>
                </a:solidFill>
              </a:rPr>
              <a:t>, </a:t>
            </a:r>
            <a:r>
              <a:rPr lang="pt-BR" sz="2000" b="0" i="0" dirty="0" smtClean="0">
                <a:solidFill>
                  <a:srgbClr val="7C7C84"/>
                </a:solidFill>
              </a:rPr>
              <a:t>cooperador </a:t>
            </a:r>
            <a:r>
              <a:rPr lang="pt-BR" sz="2000" b="0" i="0" dirty="0">
                <a:solidFill>
                  <a:srgbClr val="7C7C84"/>
                </a:solidFill>
              </a:rPr>
              <a:t>e </a:t>
            </a:r>
            <a:r>
              <a:rPr lang="pt-BR" sz="2000" b="0" i="0" dirty="0" smtClean="0">
                <a:solidFill>
                  <a:srgbClr val="7C7C84"/>
                </a:solidFill>
              </a:rPr>
              <a:t>repasse</a:t>
            </a:r>
            <a:r>
              <a:rPr lang="pt-BR" sz="2000" b="0" i="0" dirty="0">
                <a:solidFill>
                  <a:srgbClr val="7C7C84"/>
                </a:solidFill>
              </a:rPr>
              <a:t>).  </a:t>
            </a:r>
            <a:endParaRPr lang="pt-BR" b="0" i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46" y="1642882"/>
            <a:ext cx="10525137" cy="468028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'enviar remessas', você pode </a:t>
            </a:r>
            <a:r>
              <a:rPr lang="pt-BR" sz="2000" dirty="0" smtClean="0">
                <a:solidFill>
                  <a:srgbClr val="7C7C84"/>
                </a:solidFill>
              </a:rPr>
              <a:t>realizar o </a:t>
            </a:r>
            <a:r>
              <a:rPr lang="pt-BR" sz="2000" dirty="0">
                <a:solidFill>
                  <a:srgbClr val="7C7C84"/>
                </a:solidFill>
              </a:rPr>
              <a:t>envio </a:t>
            </a:r>
            <a:r>
              <a:rPr lang="pt-BR" sz="2000" dirty="0" smtClean="0">
                <a:solidFill>
                  <a:srgbClr val="7C7C84"/>
                </a:solidFill>
              </a:rPr>
              <a:t>das guias.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 </a:t>
            </a:r>
            <a:r>
              <a:rPr lang="pt-BR" sz="2000" dirty="0">
                <a:solidFill>
                  <a:srgbClr val="7C7C84"/>
                </a:solidFill>
              </a:rPr>
              <a:t>Atenção ao valor total </a:t>
            </a:r>
            <a:r>
              <a:rPr lang="pt-BR" sz="2000" dirty="0" smtClean="0">
                <a:solidFill>
                  <a:srgbClr val="7C7C84"/>
                </a:solidFill>
              </a:rPr>
              <a:t>das guias.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9512599" y="3050972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 rot="19026540">
            <a:off x="2350029" y="5337278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016843" y="3093546"/>
            <a:ext cx="4464906" cy="1856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012721" y="3690788"/>
            <a:ext cx="4464906" cy="18564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 para a esquerda 9"/>
          <p:cNvSpPr/>
          <p:nvPr/>
        </p:nvSpPr>
        <p:spPr>
          <a:xfrm>
            <a:off x="9512599" y="3661262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'histórico de remessas', você pode conferir o envio da remessa (REN</a:t>
            </a:r>
            <a:r>
              <a:rPr lang="pt-BR" sz="2000" dirty="0" smtClean="0">
                <a:solidFill>
                  <a:srgbClr val="7C7C84"/>
                </a:solidFill>
              </a:rPr>
              <a:t>).</a:t>
            </a:r>
            <a:endParaRPr lang="pt-BR" sz="2000" dirty="0">
              <a:solidFill>
                <a:srgbClr val="7C7C84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2" y="1642882"/>
            <a:ext cx="11098381" cy="4059671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2216217" y="2439621"/>
            <a:ext cx="8626642" cy="183045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Em 'histórico de remessas', confira o resumo de entrega de notas (REN) e o relatório de guias enviadas</a:t>
            </a:r>
            <a:r>
              <a:rPr lang="pt-BR" sz="2000" dirty="0" smtClean="0">
                <a:solidFill>
                  <a:srgbClr val="7C7C84"/>
                </a:solidFill>
              </a:rPr>
              <a:t>.</a:t>
            </a:r>
            <a:endParaRPr lang="pt-BR" sz="2000" dirty="0">
              <a:solidFill>
                <a:srgbClr val="7C7C84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1715" b="33904"/>
          <a:stretch/>
        </p:blipFill>
        <p:spPr>
          <a:xfrm>
            <a:off x="483422" y="1642881"/>
            <a:ext cx="11236061" cy="3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29" y="645130"/>
            <a:ext cx="4593691" cy="5126033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7444210" y="5612844"/>
            <a:ext cx="1516864" cy="214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Seta para a esquerda 8"/>
          <p:cNvSpPr/>
          <p:nvPr/>
        </p:nvSpPr>
        <p:spPr>
          <a:xfrm rot="10800000">
            <a:off x="4186357" y="3486106"/>
            <a:ext cx="24778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51" y="2171491"/>
            <a:ext cx="3398809" cy="2873930"/>
          </a:xfrm>
        </p:spPr>
        <p:txBody>
          <a:bodyPr/>
          <a:lstStyle/>
          <a:p>
            <a:endParaRPr lang="pt-BR" sz="2000" dirty="0" smtClean="0">
              <a:solidFill>
                <a:srgbClr val="7C7C84"/>
              </a:solidFill>
            </a:endParaRPr>
          </a:p>
          <a:p>
            <a:endParaRPr lang="pt-BR" sz="2000" dirty="0">
              <a:solidFill>
                <a:srgbClr val="7C7C84"/>
              </a:solidFill>
            </a:endParaRPr>
          </a:p>
          <a:p>
            <a:r>
              <a:rPr lang="pt-BR" sz="2000" dirty="0" smtClean="0">
                <a:solidFill>
                  <a:srgbClr val="7C7C84"/>
                </a:solidFill>
              </a:rPr>
              <a:t>Neste campo é informado o total do seu faturamento de Guias de Honorários.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650796" y="2171491"/>
            <a:ext cx="2620555" cy="142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8172494" y="2767916"/>
            <a:ext cx="1577160" cy="1400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XXXXXXXXXXXXXXXXX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Verifique sempre o histórico de remessas.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28725"/>
            <a:ext cx="7315200" cy="4400550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2756880" y="2507179"/>
            <a:ext cx="2342342" cy="219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SEU NOME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036C80F7-E60C-48A7-B535-2AA58090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8868" y="2587925"/>
            <a:ext cx="7025823" cy="2283333"/>
          </a:xfrm>
        </p:spPr>
        <p:txBody>
          <a:bodyPr/>
          <a:lstStyle/>
          <a:p>
            <a:r>
              <a:rPr lang="pt-BR" b="0" dirty="0">
                <a:solidFill>
                  <a:srgbClr val="7C7C84"/>
                </a:solidFill>
              </a:rPr>
              <a:t>Em caso de dúvidas, entre em contato com o suporte no telefone </a:t>
            </a:r>
            <a:r>
              <a:rPr lang="pt-BR" dirty="0" smtClean="0">
                <a:solidFill>
                  <a:srgbClr val="7C7C84"/>
                </a:solidFill>
              </a:rPr>
              <a:t>3806-2460</a:t>
            </a:r>
            <a:r>
              <a:rPr lang="pt-BR" b="0" dirty="0" smtClean="0">
                <a:solidFill>
                  <a:srgbClr val="7C7C84"/>
                </a:solidFill>
              </a:rPr>
              <a:t>.</a:t>
            </a:r>
            <a:endParaRPr lang="pt-BR" b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519" y="2181902"/>
            <a:ext cx="7115119" cy="1260059"/>
          </a:xfrm>
        </p:spPr>
        <p:txBody>
          <a:bodyPr/>
          <a:lstStyle/>
          <a:p>
            <a:pPr algn="ctr"/>
            <a:r>
              <a:rPr lang="pt-BR" i="0" dirty="0" smtClean="0">
                <a:solidFill>
                  <a:srgbClr val="7C7C84"/>
                </a:solidFill>
              </a:rPr>
              <a:t>ANESTESISTAS</a:t>
            </a:r>
            <a:endParaRPr lang="pt-BR" i="0" dirty="0">
              <a:solidFill>
                <a:srgbClr val="7C7C84"/>
              </a:solidFill>
            </a:endParaRP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B418F64D-5B3C-4ACB-A367-9BAE4B993AD4}"/>
              </a:ext>
            </a:extLst>
          </p:cNvPr>
          <p:cNvSpPr txBox="1">
            <a:spLocks/>
          </p:cNvSpPr>
          <p:nvPr/>
        </p:nvSpPr>
        <p:spPr>
          <a:xfrm>
            <a:off x="4498519" y="3571334"/>
            <a:ext cx="7115119" cy="19236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0" i="0" dirty="0">
              <a:solidFill>
                <a:srgbClr val="7C7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69" t="9370" r="1014" b="28288"/>
          <a:stretch/>
        </p:blipFill>
        <p:spPr>
          <a:xfrm>
            <a:off x="247133" y="1795137"/>
            <a:ext cx="11689635" cy="415258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No menu, em </a:t>
            </a:r>
            <a:r>
              <a:rPr lang="pt-BR" sz="2000" dirty="0" smtClean="0">
                <a:solidFill>
                  <a:srgbClr val="7C7C84"/>
                </a:solidFill>
              </a:rPr>
              <a:t>‘Digitar Guias', </a:t>
            </a:r>
            <a:r>
              <a:rPr lang="pt-BR" sz="2000" dirty="0">
                <a:solidFill>
                  <a:srgbClr val="7C7C84"/>
                </a:solidFill>
              </a:rPr>
              <a:t>você </a:t>
            </a:r>
            <a:r>
              <a:rPr lang="pt-BR" sz="2000" dirty="0" smtClean="0">
                <a:solidFill>
                  <a:srgbClr val="7C7C84"/>
                </a:solidFill>
              </a:rPr>
              <a:t>iniciará o processo de envio das guias de honorários pelo </a:t>
            </a:r>
            <a:r>
              <a:rPr lang="pt-BR" sz="2000" dirty="0">
                <a:solidFill>
                  <a:srgbClr val="7C7C84"/>
                </a:solidFill>
              </a:rPr>
              <a:t>Produção </a:t>
            </a:r>
            <a:r>
              <a:rPr lang="pt-BR" sz="2000" dirty="0" smtClean="0">
                <a:solidFill>
                  <a:srgbClr val="7C7C84"/>
                </a:solidFill>
              </a:rPr>
              <a:t>Online, possibilita </a:t>
            </a:r>
            <a:r>
              <a:rPr lang="pt-BR" sz="2000" dirty="0">
                <a:solidFill>
                  <a:srgbClr val="7C7C84"/>
                </a:solidFill>
              </a:rPr>
              <a:t>que as mesmas sejam integradas para envio do faturamento</a:t>
            </a:r>
            <a:r>
              <a:rPr lang="pt-BR" sz="2000" dirty="0" smtClean="0">
                <a:solidFill>
                  <a:srgbClr val="7C7C84"/>
                </a:solidFill>
              </a:rPr>
              <a:t>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1739448" y="5090491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7605536" y="379438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609968" y="3542270"/>
            <a:ext cx="1711195" cy="148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395254" y="2022389"/>
            <a:ext cx="1711195" cy="1482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SEU NOME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46" y="434295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Após clicar em “Iniciar” </a:t>
            </a:r>
            <a:r>
              <a:rPr lang="pt-BR" sz="2000" dirty="0" smtClean="0">
                <a:solidFill>
                  <a:srgbClr val="7C7C84"/>
                </a:solidFill>
              </a:rPr>
              <a:t>o menu disponibilizará a opção para que informe o Número do Pedido/Guia e a Sequência, clique em seguida em “Buscar”. A guia informada irá aparecer para que seja selecionada.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1739448" y="5090491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7605536" y="379438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609968" y="3542270"/>
            <a:ext cx="1711195" cy="148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395254" y="2022389"/>
            <a:ext cx="1711195" cy="1482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SEU NOME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0" y="1310836"/>
            <a:ext cx="10371438" cy="5195316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2397211" y="2520778"/>
            <a:ext cx="1795848" cy="799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941"/>
          <a:stretch/>
        </p:blipFill>
        <p:spPr>
          <a:xfrm>
            <a:off x="2561966" y="2944692"/>
            <a:ext cx="2677299" cy="874404"/>
          </a:xfrm>
          <a:prstGeom prst="rect">
            <a:avLst/>
          </a:prstGeom>
        </p:spPr>
      </p:pic>
      <p:sp>
        <p:nvSpPr>
          <p:cNvPr id="12" name="Seta para a esquerda 11"/>
          <p:cNvSpPr/>
          <p:nvPr/>
        </p:nvSpPr>
        <p:spPr>
          <a:xfrm>
            <a:off x="5230106" y="3419920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195359" y="1748891"/>
            <a:ext cx="705823" cy="2004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85975" y="4541587"/>
            <a:ext cx="615207" cy="174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6" y="1303358"/>
            <a:ext cx="10014154" cy="503800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46" y="434295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Com a guia </a:t>
            </a:r>
            <a:r>
              <a:rPr lang="pt-BR" sz="2000" dirty="0" smtClean="0">
                <a:solidFill>
                  <a:srgbClr val="7C7C84"/>
                </a:solidFill>
              </a:rPr>
              <a:t>selecionada verifique os dados do beneficiário, local de internação, senha, procedimentos autorizados e o cirurgião executante.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5" name="Seta para a esquerda 4"/>
          <p:cNvSpPr/>
          <p:nvPr/>
        </p:nvSpPr>
        <p:spPr>
          <a:xfrm>
            <a:off x="2750516" y="3795548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>
            <a:off x="4112693" y="3291875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975125" y="1382529"/>
            <a:ext cx="1711195" cy="1482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SEU NOME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2" name="Seta para a esquerda 11"/>
          <p:cNvSpPr/>
          <p:nvPr/>
        </p:nvSpPr>
        <p:spPr>
          <a:xfrm>
            <a:off x="2750516" y="247556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4904711" y="1954391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33816" y="4176584"/>
            <a:ext cx="1037968" cy="1153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</a:rPr>
              <a:t>NOME CIRURGIÃO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269523" y="4192647"/>
            <a:ext cx="472755" cy="992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123456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750516" y="1695860"/>
            <a:ext cx="6399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" dirty="0" smtClean="0"/>
              <a:t>SEU NOME</a:t>
            </a:r>
            <a:endParaRPr lang="pt-BR" sz="36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684612" y="1696281"/>
            <a:ext cx="705823" cy="2004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6" y="2098010"/>
            <a:ext cx="10707754" cy="426592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Realizando a cobrança dos procedimentos: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Clique no ícone de “equipe” (1), informe o valor do procedimento (2) e informe seu CBO (3).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Logo após clique em “OK” (4).  </a:t>
            </a:r>
            <a:r>
              <a:rPr lang="pt-BR" sz="2000" dirty="0" smtClean="0">
                <a:solidFill>
                  <a:srgbClr val="7C7C84"/>
                </a:solidFill>
              </a:rPr>
              <a:t>Finalize a cobrança da guia salvando-a (5). </a:t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/>
            </a:r>
            <a:br>
              <a:rPr lang="pt-BR" sz="2000" dirty="0" smtClean="0">
                <a:solidFill>
                  <a:srgbClr val="7C7C84"/>
                </a:solidFill>
              </a:rPr>
            </a:br>
            <a:r>
              <a:rPr lang="pt-BR" sz="2000" dirty="0" smtClean="0">
                <a:solidFill>
                  <a:srgbClr val="7C7C84"/>
                </a:solidFill>
              </a:rPr>
              <a:t>Caso hajam mais guias, repita o processo. 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9710537" y="4108622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8" name="Seta para a esquerda 7"/>
          <p:cNvSpPr/>
          <p:nvPr/>
        </p:nvSpPr>
        <p:spPr>
          <a:xfrm rot="18528334">
            <a:off x="8507469" y="3948146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3</a:t>
            </a:r>
            <a:endParaRPr lang="pt-BR" sz="16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323942" y="4230972"/>
            <a:ext cx="1104793" cy="122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25795" y="4191926"/>
            <a:ext cx="548380" cy="1613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CÓDIGO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3" name="Seta para a esquerda 12"/>
          <p:cNvSpPr/>
          <p:nvPr/>
        </p:nvSpPr>
        <p:spPr>
          <a:xfrm rot="5400000">
            <a:off x="9832886" y="597037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843029" y="59080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1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Seta para a esquerda 14"/>
          <p:cNvSpPr/>
          <p:nvPr/>
        </p:nvSpPr>
        <p:spPr>
          <a:xfrm rot="3063408">
            <a:off x="8953888" y="465509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4</a:t>
            </a:r>
            <a:endParaRPr lang="pt-BR" dirty="0"/>
          </a:p>
        </p:txBody>
      </p:sp>
      <p:sp>
        <p:nvSpPr>
          <p:cNvPr id="12" name="Seta para a esquerda 11"/>
          <p:cNvSpPr/>
          <p:nvPr/>
        </p:nvSpPr>
        <p:spPr>
          <a:xfrm rot="19026540">
            <a:off x="2399455" y="584802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5</a:t>
            </a:r>
            <a:endParaRPr lang="pt-BR" sz="12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855060" y="5383728"/>
            <a:ext cx="1219116" cy="59132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3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66105"/>
          <a:stretch/>
        </p:blipFill>
        <p:spPr>
          <a:xfrm>
            <a:off x="1030017" y="3171566"/>
            <a:ext cx="10707754" cy="144594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Informe </a:t>
            </a:r>
            <a:r>
              <a:rPr lang="pt-BR" sz="2000" dirty="0">
                <a:solidFill>
                  <a:srgbClr val="7C7C84"/>
                </a:solidFill>
              </a:rPr>
              <a:t>os horários de início e </a:t>
            </a:r>
            <a:r>
              <a:rPr lang="pt-BR" sz="2000" dirty="0" smtClean="0">
                <a:solidFill>
                  <a:srgbClr val="7C7C84"/>
                </a:solidFill>
              </a:rPr>
              <a:t>fim da cirurgia </a:t>
            </a:r>
            <a:r>
              <a:rPr lang="pt-BR" sz="2000" dirty="0">
                <a:solidFill>
                  <a:srgbClr val="7C7C84"/>
                </a:solidFill>
              </a:rPr>
              <a:t>caso tenha sido realizada em horário de urgência, com o acréscimo de 30% no valor dos procedimentos.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028781" y="3637306"/>
            <a:ext cx="1219116" cy="59132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78" t="19820" r="136" b="20480"/>
          <a:stretch/>
        </p:blipFill>
        <p:spPr>
          <a:xfrm>
            <a:off x="571373" y="2482904"/>
            <a:ext cx="11277600" cy="382591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8419" y="658447"/>
            <a:ext cx="9559925" cy="1047089"/>
          </a:xfrm>
        </p:spPr>
        <p:txBody>
          <a:bodyPr/>
          <a:lstStyle/>
          <a:p>
            <a:r>
              <a:rPr lang="pt-BR" sz="2000" dirty="0" smtClean="0">
                <a:solidFill>
                  <a:srgbClr val="7C7C84"/>
                </a:solidFill>
              </a:rPr>
              <a:t>Em necessidade de rever ou editar as guias “salvas”, clique em “Tratar Guias”. Vá no “lápis” e faça as alterações. Após, clique em “Enviar Remessas”.</a:t>
            </a:r>
            <a:endParaRPr lang="pt-BR" sz="2000" dirty="0" smtClean="0">
              <a:solidFill>
                <a:srgbClr val="7C7C84"/>
              </a:solidFill>
            </a:endParaRPr>
          </a:p>
          <a:p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8" name="Seta para a esquerda 7"/>
          <p:cNvSpPr/>
          <p:nvPr/>
        </p:nvSpPr>
        <p:spPr>
          <a:xfrm rot="18528334">
            <a:off x="11390712" y="4584664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323942" y="4230972"/>
            <a:ext cx="1104793" cy="122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25795" y="4191926"/>
            <a:ext cx="548380" cy="1613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CÓDIGO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3" name="Seta para a esquerda 12"/>
          <p:cNvSpPr/>
          <p:nvPr/>
        </p:nvSpPr>
        <p:spPr>
          <a:xfrm rot="6894121">
            <a:off x="491178" y="4589253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 rot="19026540">
            <a:off x="1320299" y="5156046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430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57" y="1642882"/>
            <a:ext cx="9652527" cy="468028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10DC84B-1BA8-45A3-BDB9-9C6D366E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7C7C84"/>
                </a:solidFill>
              </a:rPr>
              <a:t>Nesta tela, você tem a opção de imprimir ou não a GHI.</a:t>
            </a:r>
          </a:p>
          <a:p>
            <a:r>
              <a:rPr lang="pt-BR" sz="2000" b="1" dirty="0">
                <a:solidFill>
                  <a:srgbClr val="7C7C84"/>
                </a:solidFill>
              </a:rPr>
              <a:t>Atenção: </a:t>
            </a:r>
            <a:r>
              <a:rPr lang="pt-BR" sz="2000" dirty="0">
                <a:solidFill>
                  <a:srgbClr val="7C7C84"/>
                </a:solidFill>
              </a:rPr>
              <a:t>verifique o valor total da </a:t>
            </a:r>
            <a:r>
              <a:rPr lang="pt-BR" sz="2000" dirty="0" smtClean="0">
                <a:solidFill>
                  <a:srgbClr val="7C7C84"/>
                </a:solidFill>
              </a:rPr>
              <a:t>guia.</a:t>
            </a:r>
            <a:endParaRPr lang="pt-BR" sz="2000" dirty="0">
              <a:solidFill>
                <a:srgbClr val="7C7C84"/>
              </a:solidFill>
            </a:endParaRPr>
          </a:p>
        </p:txBody>
      </p:sp>
      <p:sp>
        <p:nvSpPr>
          <p:cNvPr id="7" name="Seta para a esquerda 6"/>
          <p:cNvSpPr/>
          <p:nvPr/>
        </p:nvSpPr>
        <p:spPr>
          <a:xfrm>
            <a:off x="7997297" y="4353560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esquerda 7"/>
          <p:cNvSpPr/>
          <p:nvPr/>
        </p:nvSpPr>
        <p:spPr>
          <a:xfrm rot="16200000">
            <a:off x="9805968" y="4902776"/>
            <a:ext cx="321972" cy="24469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244170" y="4353560"/>
            <a:ext cx="1069235" cy="160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>
                <a:solidFill>
                  <a:schemeClr val="tx1"/>
                </a:solidFill>
              </a:rPr>
              <a:t>SEU NOME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378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Liguori Cosimato Correa</dc:creator>
  <cp:lastModifiedBy>Andre Neves - Unidade Relacionamento com Cooperado</cp:lastModifiedBy>
  <cp:revision>28</cp:revision>
  <dcterms:created xsi:type="dcterms:W3CDTF">2020-01-09T17:54:44Z</dcterms:created>
  <dcterms:modified xsi:type="dcterms:W3CDTF">2021-04-06T18:12:51Z</dcterms:modified>
</cp:coreProperties>
</file>