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6" r:id="rId4"/>
    <p:sldId id="284" r:id="rId5"/>
    <p:sldId id="285" r:id="rId6"/>
    <p:sldId id="286" r:id="rId7"/>
    <p:sldId id="288" r:id="rId8"/>
    <p:sldId id="287" r:id="rId9"/>
    <p:sldId id="275" r:id="rId10"/>
    <p:sldId id="278" r:id="rId11"/>
    <p:sldId id="279" r:id="rId12"/>
    <p:sldId id="280" r:id="rId13"/>
    <p:sldId id="281" r:id="rId14"/>
    <p:sldId id="282" r:id="rId15"/>
    <p:sldId id="2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6C1BCB89-F4BE-EB49-B1D1-090B47E25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CF6331B9-8E66-044F-8E26-ED0E33BAD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C3B4AAB-6379-FF45-AAE3-21D074AD3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5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D4E3E688-E144-344C-AE87-CE1218485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xmlns="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xmlns="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E864CC17-B45C-5743-B850-72683284B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xmlns="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xmlns="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6F65AA8-405A-AC40-84AB-CDB31DE0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226503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xmlns="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xmlns="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ECFA46C1-F044-644D-BF20-208184EB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2EB224C0-367C-5140-8189-48DCD2D83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xmlns="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9FC74EB9-9BB0-6145-A3FA-94D29883E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MANUAL </a:t>
            </a:r>
            <a:r>
              <a:rPr lang="pt-BR" i="0" dirty="0">
                <a:solidFill>
                  <a:srgbClr val="7C7C84"/>
                </a:solidFill>
              </a:rPr>
              <a:t>DE PRODUÇÃO ONLINE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Faturamento de Guias de Honorários Individuais</a:t>
            </a:r>
          </a:p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A Unimed-Rio implementou em seu sistema de Produção Online, no módulo Faturamento, o envio eletrônico das Guias de Honorários Individuais (GHI), bem como a inclusão de valores para os procedimentos cirúrgicos e equipe médica </a:t>
            </a:r>
            <a:r>
              <a:rPr lang="pt-BR" sz="2000" b="0" i="0" dirty="0" smtClean="0">
                <a:solidFill>
                  <a:srgbClr val="7C7C84"/>
                </a:solidFill>
              </a:rPr>
              <a:t>(cooperado</a:t>
            </a:r>
            <a:r>
              <a:rPr lang="pt-BR" sz="2000" b="0" i="0" dirty="0">
                <a:solidFill>
                  <a:srgbClr val="7C7C84"/>
                </a:solidFill>
              </a:rPr>
              <a:t>, </a:t>
            </a:r>
            <a:r>
              <a:rPr lang="pt-BR" sz="2000" b="0" i="0" dirty="0" smtClean="0">
                <a:solidFill>
                  <a:srgbClr val="7C7C84"/>
                </a:solidFill>
              </a:rPr>
              <a:t>cooperador </a:t>
            </a:r>
            <a:r>
              <a:rPr lang="pt-BR" sz="2000" b="0" i="0" dirty="0">
                <a:solidFill>
                  <a:srgbClr val="7C7C84"/>
                </a:solidFill>
              </a:rPr>
              <a:t>e </a:t>
            </a:r>
            <a:r>
              <a:rPr lang="pt-BR" sz="2000" b="0" i="0" dirty="0" smtClean="0">
                <a:solidFill>
                  <a:srgbClr val="7C7C84"/>
                </a:solidFill>
              </a:rPr>
              <a:t>repasse</a:t>
            </a:r>
            <a:r>
              <a:rPr lang="pt-BR" sz="2000" b="0" i="0" dirty="0">
                <a:solidFill>
                  <a:srgbClr val="7C7C84"/>
                </a:solidFill>
              </a:rPr>
              <a:t>).  </a:t>
            </a:r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46" y="1642882"/>
            <a:ext cx="1052513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'enviar remessas', você pode </a:t>
            </a:r>
            <a:r>
              <a:rPr lang="pt-BR" sz="2000" dirty="0" smtClean="0">
                <a:solidFill>
                  <a:srgbClr val="7C7C84"/>
                </a:solidFill>
              </a:rPr>
              <a:t>realizar o </a:t>
            </a:r>
            <a:r>
              <a:rPr lang="pt-BR" sz="2000" dirty="0">
                <a:solidFill>
                  <a:srgbClr val="7C7C84"/>
                </a:solidFill>
              </a:rPr>
              <a:t>envio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 </a:t>
            </a:r>
            <a:r>
              <a:rPr lang="pt-BR" sz="2000" dirty="0">
                <a:solidFill>
                  <a:srgbClr val="7C7C84"/>
                </a:solidFill>
              </a:rPr>
              <a:t>Atenção ao valor total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9512599" y="305097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 rot="19026540">
            <a:off x="2350029" y="533727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016843" y="3093546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012721" y="3690788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>
            <a:off x="9512599" y="366126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'histórico de remessas', você pode conferir o envio da remessa (REN</a:t>
            </a:r>
            <a:r>
              <a:rPr lang="pt-BR" sz="2000" dirty="0" smtClean="0">
                <a:solidFill>
                  <a:srgbClr val="7C7C84"/>
                </a:solidFill>
              </a:rPr>
              <a:t>).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2" y="1642882"/>
            <a:ext cx="11098381" cy="405967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216217" y="2439621"/>
            <a:ext cx="8626642" cy="183045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Em 'histórico de remessas', confira o resumo de entrega de notas (REN) e o relatório de guias enviadas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1715" b="33904"/>
          <a:stretch/>
        </p:blipFill>
        <p:spPr>
          <a:xfrm>
            <a:off x="483422" y="1642881"/>
            <a:ext cx="11236061" cy="3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29" y="645130"/>
            <a:ext cx="4593691" cy="5126033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7444210" y="5612844"/>
            <a:ext cx="1516864" cy="214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Seta para a esquerda 8"/>
          <p:cNvSpPr/>
          <p:nvPr/>
        </p:nvSpPr>
        <p:spPr>
          <a:xfrm rot="10800000">
            <a:off x="4186357" y="3486106"/>
            <a:ext cx="24778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51" y="2171491"/>
            <a:ext cx="3398809" cy="2873930"/>
          </a:xfrm>
        </p:spPr>
        <p:txBody>
          <a:bodyPr/>
          <a:lstStyle/>
          <a:p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  <a:p>
            <a:r>
              <a:rPr lang="pt-BR" sz="2000" dirty="0" smtClean="0">
                <a:solidFill>
                  <a:srgbClr val="7C7C84"/>
                </a:solidFill>
              </a:rPr>
              <a:t>Neste campo é informado o total do seu faturamento de Guias de Honorários.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650796" y="2171491"/>
            <a:ext cx="2620555" cy="142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172494" y="2767916"/>
            <a:ext cx="1577160" cy="1400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XXXXXXXXXXXXXXXXX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Verifique sempre o histórico de remessas.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28725"/>
            <a:ext cx="7315200" cy="440055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756880" y="2507179"/>
            <a:ext cx="2342342" cy="219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SEU NOME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36C80F7-E60C-48A7-B535-2AA58090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8868" y="2587925"/>
            <a:ext cx="7025823" cy="2283333"/>
          </a:xfrm>
        </p:spPr>
        <p:txBody>
          <a:bodyPr/>
          <a:lstStyle/>
          <a:p>
            <a:r>
              <a:rPr lang="pt-BR" b="0" dirty="0">
                <a:solidFill>
                  <a:srgbClr val="7C7C84"/>
                </a:solidFill>
              </a:rPr>
              <a:t>Em caso de dúvidas, entre em contato com o suporte no telefone </a:t>
            </a:r>
            <a:r>
              <a:rPr lang="pt-BR" dirty="0" smtClean="0">
                <a:solidFill>
                  <a:srgbClr val="7C7C84"/>
                </a:solidFill>
              </a:rPr>
              <a:t>3806-2460</a:t>
            </a:r>
            <a:r>
              <a:rPr lang="pt-BR" b="0" dirty="0" smtClean="0">
                <a:solidFill>
                  <a:srgbClr val="7C7C84"/>
                </a:solidFill>
              </a:rPr>
              <a:t>.</a:t>
            </a:r>
            <a:endParaRPr lang="pt-BR" b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PEDIATRIA</a:t>
            </a:r>
            <a:endParaRPr lang="pt-BR" i="0" dirty="0">
              <a:solidFill>
                <a:srgbClr val="7C7C84"/>
              </a:solidFill>
            </a:endParaRP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9" t="9370" r="1014" b="28288"/>
          <a:stretch/>
        </p:blipFill>
        <p:spPr>
          <a:xfrm>
            <a:off x="247133" y="1795137"/>
            <a:ext cx="11689635" cy="415258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</a:t>
            </a:r>
            <a:r>
              <a:rPr lang="pt-BR" sz="2000" dirty="0" smtClean="0">
                <a:solidFill>
                  <a:srgbClr val="7C7C84"/>
                </a:solidFill>
              </a:rPr>
              <a:t>‘Digitar Guias', </a:t>
            </a:r>
            <a:r>
              <a:rPr lang="pt-BR" sz="2000" dirty="0">
                <a:solidFill>
                  <a:srgbClr val="7C7C84"/>
                </a:solidFill>
              </a:rPr>
              <a:t>você </a:t>
            </a:r>
            <a:r>
              <a:rPr lang="pt-BR" sz="2000" dirty="0" smtClean="0">
                <a:solidFill>
                  <a:srgbClr val="7C7C84"/>
                </a:solidFill>
              </a:rPr>
              <a:t>iniciará o processo de envio das guias de honorários pelo </a:t>
            </a:r>
            <a:r>
              <a:rPr lang="pt-BR" sz="2000" dirty="0">
                <a:solidFill>
                  <a:srgbClr val="7C7C84"/>
                </a:solidFill>
              </a:rPr>
              <a:t>Produção </a:t>
            </a:r>
            <a:r>
              <a:rPr lang="pt-BR" sz="2000" dirty="0" smtClean="0">
                <a:solidFill>
                  <a:srgbClr val="7C7C84"/>
                </a:solidFill>
              </a:rPr>
              <a:t>Online, possibilita </a:t>
            </a:r>
            <a:r>
              <a:rPr lang="pt-BR" sz="2000" dirty="0">
                <a:solidFill>
                  <a:srgbClr val="7C7C84"/>
                </a:solidFill>
              </a:rPr>
              <a:t>que as mesmas sejam integradas para envio do faturamento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Após clicar em “Iniciar” </a:t>
            </a:r>
            <a:r>
              <a:rPr lang="pt-BR" sz="2000" dirty="0" smtClean="0">
                <a:solidFill>
                  <a:srgbClr val="7C7C84"/>
                </a:solidFill>
              </a:rPr>
              <a:t>o menu disponibilizará a opção para que informe o Número do Pedido/Guia e a Sequência, clique em seguida em “Buscar”. A guia informada irá aparecer para que seja selecionada.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0" y="1310836"/>
            <a:ext cx="10371438" cy="519531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397211" y="2520778"/>
            <a:ext cx="1795848" cy="79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941"/>
          <a:stretch/>
        </p:blipFill>
        <p:spPr>
          <a:xfrm>
            <a:off x="2561966" y="2944692"/>
            <a:ext cx="2677299" cy="874404"/>
          </a:xfrm>
          <a:prstGeom prst="rect">
            <a:avLst/>
          </a:prstGeom>
        </p:spPr>
      </p:pic>
      <p:sp>
        <p:nvSpPr>
          <p:cNvPr id="12" name="Seta para a esquerda 11"/>
          <p:cNvSpPr/>
          <p:nvPr/>
        </p:nvSpPr>
        <p:spPr>
          <a:xfrm>
            <a:off x="5230106" y="341992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195359" y="1748891"/>
            <a:ext cx="705823" cy="2004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85975" y="4541588"/>
            <a:ext cx="615207" cy="1540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1603979"/>
            <a:ext cx="10239632" cy="471119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Com a guia </a:t>
            </a:r>
            <a:r>
              <a:rPr lang="pt-BR" sz="2000" dirty="0" smtClean="0">
                <a:solidFill>
                  <a:srgbClr val="7C7C84"/>
                </a:solidFill>
              </a:rPr>
              <a:t>selecionada verifique os dados do beneficiário, local de internação, senha, procedimentos autorizados e o cirurgião executante.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/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Serão disponibilizados somente os códigos autorizados para o Pediatra.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4105067" y="2037995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3575220" y="373183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4892354" y="321071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3483682" y="228269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5220" y="4118918"/>
            <a:ext cx="1037968" cy="115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NOME CIRURGIÃO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010927" y="4134981"/>
            <a:ext cx="472755" cy="992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123456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429165" y="5136593"/>
            <a:ext cx="1219116" cy="76169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0" y="1728133"/>
            <a:ext cx="10215086" cy="460227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566103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Realizando a cobrança dos procedimentos: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Clique no ícone de “equipe” (1), informe o valor do procedimento (2) e informe seu CBO (3).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Logo após clique em “OK” (4).  </a:t>
            </a:r>
            <a:r>
              <a:rPr lang="pt-BR" sz="2000" dirty="0" smtClean="0">
                <a:solidFill>
                  <a:srgbClr val="7C7C84"/>
                </a:solidFill>
              </a:rPr>
              <a:t>Finalize a cobrança da guia salvando-a (5). 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Caso hajam mais guias, repita o processo. 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10448768" y="382423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8" name="Seta para a esquerda 7"/>
          <p:cNvSpPr/>
          <p:nvPr/>
        </p:nvSpPr>
        <p:spPr>
          <a:xfrm rot="18528334">
            <a:off x="9044365" y="339447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3</a:t>
            </a:r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734039" y="4169565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NOME CIRURGIÃO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47073" y="4150273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5400000">
            <a:off x="10223731" y="5809389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244094" y="57612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Seta para a esquerda 14"/>
          <p:cNvSpPr/>
          <p:nvPr/>
        </p:nvSpPr>
        <p:spPr>
          <a:xfrm rot="3063408">
            <a:off x="9308280" y="4310505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4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2735686" y="5809389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973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66105"/>
          <a:stretch/>
        </p:blipFill>
        <p:spPr>
          <a:xfrm>
            <a:off x="1030017" y="3171566"/>
            <a:ext cx="10707754" cy="144594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Informe </a:t>
            </a:r>
            <a:r>
              <a:rPr lang="pt-BR" sz="2000" dirty="0">
                <a:solidFill>
                  <a:srgbClr val="7C7C84"/>
                </a:solidFill>
              </a:rPr>
              <a:t>os horários de início e </a:t>
            </a:r>
            <a:r>
              <a:rPr lang="pt-BR" sz="2000" dirty="0" smtClean="0">
                <a:solidFill>
                  <a:srgbClr val="7C7C84"/>
                </a:solidFill>
              </a:rPr>
              <a:t>fim da cirurgia </a:t>
            </a:r>
            <a:r>
              <a:rPr lang="pt-BR" sz="2000" dirty="0">
                <a:solidFill>
                  <a:srgbClr val="7C7C84"/>
                </a:solidFill>
              </a:rPr>
              <a:t>caso tenha sido realizada em horário de urgência, com o acréscimo de 30% no valor dos procedimentos.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028781" y="3637306"/>
            <a:ext cx="1219116" cy="5913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78" t="19820" r="136" b="20480"/>
          <a:stretch/>
        </p:blipFill>
        <p:spPr>
          <a:xfrm>
            <a:off x="571373" y="2482904"/>
            <a:ext cx="11277600" cy="382591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8419" y="658447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Em necessidade de rever ou editar as guias “salvas”, clique em “Tratar Guias”. Vá no “lápis” e faça as alterações. Após, clique em “Enviar Remessas”.</a:t>
            </a:r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 rot="18528334">
            <a:off x="11390712" y="458466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23942" y="4230972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25795" y="4191926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6894121">
            <a:off x="491178" y="458925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1320299" y="515604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430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57" y="1642882"/>
            <a:ext cx="965252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Nesta tela, você tem a opção de imprimir ou não a GHI.</a:t>
            </a:r>
          </a:p>
          <a:p>
            <a:r>
              <a:rPr lang="pt-BR" sz="2000" b="1" dirty="0">
                <a:solidFill>
                  <a:srgbClr val="7C7C84"/>
                </a:solidFill>
              </a:rPr>
              <a:t>Atenção: </a:t>
            </a:r>
            <a:r>
              <a:rPr lang="pt-BR" sz="2000" dirty="0">
                <a:solidFill>
                  <a:srgbClr val="7C7C84"/>
                </a:solidFill>
              </a:rPr>
              <a:t>verifique o valor total da </a:t>
            </a:r>
            <a:r>
              <a:rPr lang="pt-BR" sz="2000" dirty="0" smtClean="0">
                <a:solidFill>
                  <a:srgbClr val="7C7C84"/>
                </a:solidFill>
              </a:rPr>
              <a:t>guia.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7997297" y="435356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 rot="16200000">
            <a:off x="9805968" y="490277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19457" y="4365779"/>
            <a:ext cx="1069235" cy="156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27847" y="4370036"/>
            <a:ext cx="1069235" cy="156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CÓDIGO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371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Andre Neves - Unidade Relacionamento com Cooperado</cp:lastModifiedBy>
  <cp:revision>30</cp:revision>
  <dcterms:created xsi:type="dcterms:W3CDTF">2020-01-09T17:54:44Z</dcterms:created>
  <dcterms:modified xsi:type="dcterms:W3CDTF">2021-04-06T18:30:39Z</dcterms:modified>
</cp:coreProperties>
</file>